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7"/>
  </p:notesMasterIdLst>
  <p:handoutMasterIdLst>
    <p:handoutMasterId r:id="rId38"/>
  </p:handoutMasterIdLst>
  <p:sldIdLst>
    <p:sldId id="256" r:id="rId2"/>
    <p:sldId id="310" r:id="rId3"/>
    <p:sldId id="287" r:id="rId4"/>
    <p:sldId id="305" r:id="rId5"/>
    <p:sldId id="306" r:id="rId6"/>
    <p:sldId id="299" r:id="rId7"/>
    <p:sldId id="290" r:id="rId8"/>
    <p:sldId id="312" r:id="rId9"/>
    <p:sldId id="280" r:id="rId10"/>
    <p:sldId id="281" r:id="rId11"/>
    <p:sldId id="262" r:id="rId12"/>
    <p:sldId id="270" r:id="rId13"/>
    <p:sldId id="268" r:id="rId14"/>
    <p:sldId id="282" r:id="rId15"/>
    <p:sldId id="266" r:id="rId16"/>
    <p:sldId id="267" r:id="rId17"/>
    <p:sldId id="277" r:id="rId18"/>
    <p:sldId id="295" r:id="rId19"/>
    <p:sldId id="297" r:id="rId20"/>
    <p:sldId id="293" r:id="rId21"/>
    <p:sldId id="298" r:id="rId22"/>
    <p:sldId id="300" r:id="rId23"/>
    <p:sldId id="303" r:id="rId24"/>
    <p:sldId id="286" r:id="rId25"/>
    <p:sldId id="311" r:id="rId26"/>
    <p:sldId id="316" r:id="rId27"/>
    <p:sldId id="292" r:id="rId28"/>
    <p:sldId id="273" r:id="rId29"/>
    <p:sldId id="283" r:id="rId30"/>
    <p:sldId id="313" r:id="rId31"/>
    <p:sldId id="314" r:id="rId32"/>
    <p:sldId id="315" r:id="rId33"/>
    <p:sldId id="309" r:id="rId34"/>
    <p:sldId id="308" r:id="rId35"/>
    <p:sldId id="307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39" autoAdjust="0"/>
  </p:normalViewPr>
  <p:slideViewPr>
    <p:cSldViewPr>
      <p:cViewPr>
        <p:scale>
          <a:sx n="100" d="100"/>
          <a:sy n="100" d="100"/>
        </p:scale>
        <p:origin x="-270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88546-5D7C-4793-A626-FF92643AD25A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D3494-EFF9-43F1-BF24-B7236D4A5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07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F0989-20DE-46E7-81AB-101201BBDDC3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A9216-D333-4B59-98A4-0F05E0A2B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6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A9216-D333-4B59-98A4-0F05E0A2B4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7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Reynolds</a:t>
            </a:r>
            <a:r>
              <a:rPr lang="en-US" baseline="0" dirty="0" smtClean="0"/>
              <a:t> number using mean aerodynamic chord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A9216-D333-4B59-98A4-0F05E0A2B4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8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76ECB-A650-4028-B1AE-5B25938601D4}" type="datetime1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4967-B4F1-4C79-8E3B-1909E79EF98F}" type="datetime1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0844B-E2DD-403C-88FC-5D4FC5E0479B}" type="datetime1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DF93-23F5-4EEB-9DD7-91E976F51E70}" type="datetime1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352B-8215-4D35-819D-8DA1852DEDF2}" type="datetime1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0582-8828-4E1C-8770-A38116E46D2D}" type="datetime1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047D-7861-44C7-B2C8-728778BA2A7B}" type="datetime1">
              <a:rPr lang="en-US" smtClean="0"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3F31-A378-40D8-8987-C18E0E2FE76F}" type="datetime1">
              <a:rPr lang="en-US" smtClean="0"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2682-6CDF-4A9E-A47C-6AB52A59AFA9}" type="datetime1">
              <a:rPr lang="en-US" smtClean="0"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6796-368D-4416-B26B-E7F938083483}" type="datetime1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C5DC-6C4F-42BB-9062-FE7201DF8F11}" type="datetime1">
              <a:rPr lang="en-US" smtClean="0"/>
              <a:t>4/2/2014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18A86B-CD26-46DA-9EF1-E03326DF1E2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A18A86B-CD26-46DA-9EF1-E03326DF1E2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ABC4EE7-4BBA-4947-B647-14AB2F26A41F}" type="datetime1">
              <a:rPr lang="en-US" smtClean="0"/>
              <a:t>4/2/2014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543800" cy="2593975"/>
          </a:xfrm>
        </p:spPr>
        <p:txBody>
          <a:bodyPr/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en-US" sz="3600" dirty="0"/>
              <a:t>Analysis of CFD Methods in High Lift Configurations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spc="120" dirty="0">
                <a:solidFill>
                  <a:srgbClr val="000000"/>
                </a:solidFill>
              </a:rPr>
              <a:t/>
            </a:r>
            <a:br>
              <a:rPr lang="en-US" sz="1800" spc="120" dirty="0">
                <a:solidFill>
                  <a:srgbClr val="000000"/>
                </a:solidFill>
              </a:rPr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120" y="1905000"/>
            <a:ext cx="6461760" cy="10668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Aaron C. </a:t>
            </a:r>
            <a:r>
              <a:rPr lang="en-US" sz="1800" dirty="0" err="1" smtClean="0">
                <a:solidFill>
                  <a:srgbClr val="000000"/>
                </a:solidFill>
              </a:rPr>
              <a:t>Pigott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Embry-Riddle </a:t>
            </a:r>
            <a:r>
              <a:rPr lang="en-US" sz="1800" dirty="0">
                <a:solidFill>
                  <a:srgbClr val="000000"/>
                </a:solidFill>
              </a:rPr>
              <a:t>A</a:t>
            </a:r>
            <a:r>
              <a:rPr lang="en-US" sz="1800" dirty="0" smtClean="0">
                <a:solidFill>
                  <a:srgbClr val="000000"/>
                </a:solidFill>
              </a:rPr>
              <a:t>eronautical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49726"/>
            <a:ext cx="6248400" cy="383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Velocity Profile Data: AOA </a:t>
            </a:r>
            <a:r>
              <a:rPr lang="en-US" dirty="0" smtClean="0">
                <a:solidFill>
                  <a:srgbClr val="000000"/>
                </a:solidFill>
              </a:rPr>
              <a:t>18.5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Profile Data: AOA 21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6629400" cy="49720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3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divots appear in experimental data velocity profiles</a:t>
            </a:r>
          </a:p>
          <a:p>
            <a:r>
              <a:rPr lang="en-US" dirty="0" smtClean="0"/>
              <a:t>As angle of attack increases, correlation between CFD and PIV data decreases</a:t>
            </a:r>
          </a:p>
          <a:p>
            <a:r>
              <a:rPr lang="en-US" dirty="0" smtClean="0"/>
              <a:t>A few locations show very little correlation between CFD and Experimental velocity data (Plane 2 Window B)</a:t>
            </a:r>
          </a:p>
          <a:p>
            <a:r>
              <a:rPr lang="en-US" dirty="0" smtClean="0"/>
              <a:t>CFD does not detect reverse flow shown in Plane 2 window 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t="7909" r="18959"/>
          <a:stretch/>
        </p:blipFill>
        <p:spPr>
          <a:xfrm>
            <a:off x="762000" y="4048125"/>
            <a:ext cx="3124200" cy="2552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048125"/>
            <a:ext cx="2868246" cy="25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7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Data Divots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9852" y="1565607"/>
            <a:ext cx="7543800" cy="4800600"/>
          </a:xfrm>
        </p:spPr>
        <p:txBody>
          <a:bodyPr/>
          <a:lstStyle/>
          <a:p>
            <a:r>
              <a:rPr lang="en-US" dirty="0" smtClean="0"/>
              <a:t>Model wing made out of polished steel</a:t>
            </a:r>
          </a:p>
          <a:p>
            <a:r>
              <a:rPr lang="en-US" dirty="0" smtClean="0"/>
              <a:t>Thin, black adhesive foil had to be added to reduce reflection off model surface</a:t>
            </a:r>
          </a:p>
          <a:p>
            <a:r>
              <a:rPr lang="en-US" dirty="0" smtClean="0"/>
              <a:t>Hypothesis: Imperfections in foil may have caused divots seen in experimental velocity profile 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81900" y="3748975"/>
            <a:ext cx="770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Divots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590924"/>
            <a:ext cx="1776412" cy="149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5081739"/>
            <a:ext cx="1776412" cy="149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588" y="6572554"/>
            <a:ext cx="1786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AIAA 2012-2924</a:t>
            </a:r>
            <a:endParaRPr lang="en-US" sz="14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90924"/>
            <a:ext cx="4502662" cy="288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6019800" y="3965907"/>
            <a:ext cx="1628776" cy="3704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096000" y="3965907"/>
            <a:ext cx="1571626" cy="68229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8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AOA, Decreasing Correlation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2750540" cy="170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2743200" cy="179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19023"/>
            <a:ext cx="2743200" cy="175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26" y="2631755"/>
            <a:ext cx="2951597" cy="26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1981200" y="2438400"/>
            <a:ext cx="205740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5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AOA 21 Plane 1 Window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036055" cy="30294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8" y="1600200"/>
            <a:ext cx="3791743" cy="2895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3" y="4714874"/>
            <a:ext cx="3124200" cy="187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1263134"/>
            <a:ext cx="142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9286" y="1230868"/>
            <a:ext cx="109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FieldView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28" y="4572000"/>
            <a:ext cx="2515551" cy="223884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438400" y="4876800"/>
            <a:ext cx="2066924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9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AOA 21 Plane 2 Window 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9" t="6135" r="6933" b="6061"/>
          <a:stretch/>
        </p:blipFill>
        <p:spPr>
          <a:xfrm>
            <a:off x="4495800" y="1676400"/>
            <a:ext cx="2452255" cy="272778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30" y="4648200"/>
            <a:ext cx="316219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6" y="1676400"/>
            <a:ext cx="3220606" cy="2725714"/>
          </a:xfrm>
        </p:spPr>
      </p:pic>
      <p:sp>
        <p:nvSpPr>
          <p:cNvPr id="9" name="TextBox 8"/>
          <p:cNvSpPr txBox="1"/>
          <p:nvPr/>
        </p:nvSpPr>
        <p:spPr>
          <a:xfrm>
            <a:off x="912392" y="1274547"/>
            <a:ext cx="1925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Experimental (PIV)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82984" y="1307068"/>
            <a:ext cx="16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CFD (</a:t>
            </a:r>
            <a:r>
              <a:rPr lang="en-US" dirty="0" err="1" smtClean="0"/>
              <a:t>FieldView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44746"/>
            <a:ext cx="2454667" cy="218465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804783" y="4876800"/>
            <a:ext cx="1428647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8175" y="3314700"/>
            <a:ext cx="352425" cy="495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257801" y="2362200"/>
            <a:ext cx="1828799" cy="14668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4086" y="2433935"/>
            <a:ext cx="7454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Large </a:t>
            </a:r>
          </a:p>
          <a:p>
            <a:r>
              <a:rPr lang="en-US" dirty="0" smtClean="0"/>
              <a:t>Slat </a:t>
            </a:r>
          </a:p>
          <a:p>
            <a:r>
              <a:rPr lang="en-US" dirty="0" smtClean="0"/>
              <a:t>Wake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119937" y="1477744"/>
            <a:ext cx="74411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Small </a:t>
            </a:r>
          </a:p>
          <a:p>
            <a:r>
              <a:rPr lang="en-US" dirty="0" smtClean="0"/>
              <a:t>Slat </a:t>
            </a:r>
          </a:p>
          <a:p>
            <a:r>
              <a:rPr lang="en-US" dirty="0" smtClean="0"/>
              <a:t>Wake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Reverse Flow: Plane 2 Window D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800600"/>
          </a:xfrm>
        </p:spPr>
        <p:txBody>
          <a:bodyPr/>
          <a:lstStyle/>
          <a:p>
            <a:r>
              <a:rPr lang="en-US" dirty="0" smtClean="0"/>
              <a:t>There is reverse flow shown in the experimental data in Plane 2 Window D</a:t>
            </a:r>
          </a:p>
          <a:p>
            <a:r>
              <a:rPr lang="en-US" dirty="0" smtClean="0"/>
              <a:t>CFD did not show reverse flow on </a:t>
            </a:r>
            <a:r>
              <a:rPr lang="en-US" b="1" dirty="0" smtClean="0"/>
              <a:t>this plane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72667"/>
            <a:ext cx="3733800" cy="225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69260"/>
            <a:ext cx="3149529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38675" y="391012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(PIV Plot)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1" y="4288977"/>
            <a:ext cx="2571749" cy="228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2514600" y="3505200"/>
            <a:ext cx="1981200" cy="2209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 2 (y = 979.596 mm)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9" y="1600200"/>
            <a:ext cx="7120622" cy="48006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 2 (y = 979.596 mm)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1" y="1600200"/>
            <a:ext cx="7338917" cy="48006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338918" cy="480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338918" cy="4800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338918" cy="4800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1600200"/>
            <a:ext cx="733891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and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/>
              <a:t>AIAA </a:t>
            </a:r>
            <a:r>
              <a:rPr lang="en-US" dirty="0" err="1"/>
              <a:t>HighLift</a:t>
            </a:r>
            <a:r>
              <a:rPr lang="en-US" dirty="0"/>
              <a:t> Workshop under Dr. Earl Duque and Dr. Shigeo </a:t>
            </a:r>
            <a:r>
              <a:rPr lang="en-US" dirty="0" err="1"/>
              <a:t>Hayashibara</a:t>
            </a:r>
            <a:endParaRPr lang="en-US" dirty="0"/>
          </a:p>
          <a:p>
            <a:pPr lvl="1"/>
            <a:r>
              <a:rPr lang="en-US" dirty="0"/>
              <a:t>Goal: CFD Validation in a High Lift Configuration by comparing CFD to Wind Tunnel data</a:t>
            </a:r>
          </a:p>
          <a:p>
            <a:pPr lvl="1"/>
            <a:r>
              <a:rPr lang="en-US" dirty="0"/>
              <a:t>Specifically: Validation using velocity profile </a:t>
            </a:r>
            <a:r>
              <a:rPr lang="en-US" dirty="0" smtClean="0"/>
              <a:t>comparisons</a:t>
            </a:r>
            <a:endParaRPr lang="en-US" dirty="0"/>
          </a:p>
          <a:p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The Model</a:t>
            </a:r>
          </a:p>
          <a:p>
            <a:pPr lvl="1"/>
            <a:r>
              <a:rPr lang="en-US" dirty="0" smtClean="0"/>
              <a:t>Experimental Setup</a:t>
            </a:r>
          </a:p>
          <a:p>
            <a:pPr lvl="1"/>
            <a:r>
              <a:rPr lang="en-US" dirty="0" smtClean="0"/>
              <a:t>CFD Setup</a:t>
            </a:r>
          </a:p>
          <a:p>
            <a:pPr lvl="1"/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Points of Interest</a:t>
            </a:r>
          </a:p>
          <a:p>
            <a:pPr lvl="1"/>
            <a:r>
              <a:rPr lang="en-US" dirty="0" smtClean="0"/>
              <a:t>Summary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3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 y = 1090 (mm)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42" y="1600200"/>
            <a:ext cx="6993915" cy="48006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 y = 1090 (mm)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1" y="1600200"/>
            <a:ext cx="7338917" cy="48006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600200"/>
            <a:ext cx="7338917" cy="480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600200"/>
            <a:ext cx="7338918" cy="4800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90675"/>
            <a:ext cx="7338917" cy="4800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1600200"/>
            <a:ext cx="733891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7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 y = 1090 (mm)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6477000" cy="4129368"/>
          </a:xfrm>
        </p:spPr>
      </p:pic>
      <p:cxnSp>
        <p:nvCxnSpPr>
          <p:cNvPr id="5" name="Straight Arrow Connector 4"/>
          <p:cNvCxnSpPr/>
          <p:nvPr/>
        </p:nvCxnSpPr>
        <p:spPr>
          <a:xfrm flipV="1">
            <a:off x="1524000" y="3657600"/>
            <a:ext cx="1676400" cy="22860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9925" y="5943600"/>
            <a:ext cx="2211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Slat Track and </a:t>
            </a:r>
          </a:p>
          <a:p>
            <a:r>
              <a:rPr lang="en-US" dirty="0" smtClean="0"/>
              <a:t>Pressure Tube Bundle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Flow </a:t>
            </a:r>
            <a:r>
              <a:rPr lang="en-US" dirty="0" smtClean="0"/>
              <a:t>Shift Outboard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CFD shows airflow separation 100mm further outboard than the PIV data</a:t>
            </a:r>
          </a:p>
          <a:p>
            <a:r>
              <a:rPr lang="en-US" dirty="0" smtClean="0"/>
              <a:t>The shift is likely due to model pressure tube representation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2936875"/>
            <a:ext cx="1627187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15" y="2927350"/>
            <a:ext cx="171291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41253" y="6076950"/>
            <a:ext cx="2266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DLR-F11 Pressure </a:t>
            </a:r>
          </a:p>
          <a:p>
            <a:pPr algn="ctr"/>
            <a:r>
              <a:rPr lang="en-US" dirty="0"/>
              <a:t>Tubes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4172" y="6048375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CFD Model Pressure </a:t>
            </a:r>
          </a:p>
          <a:p>
            <a:pPr algn="ctr"/>
            <a:r>
              <a:rPr lang="en-US" dirty="0"/>
              <a:t>Tubes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048000"/>
            <a:ext cx="4097346" cy="2667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457058" y="4648200"/>
            <a:ext cx="2648342" cy="533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low AOA, CFD data does an excellent job describing existing flow phenomena</a:t>
            </a:r>
          </a:p>
          <a:p>
            <a:r>
              <a:rPr lang="en-US" dirty="0" smtClean="0"/>
              <a:t>As AOA increases, CFD and Experimental velocity profiles correlate less</a:t>
            </a:r>
          </a:p>
          <a:p>
            <a:r>
              <a:rPr lang="en-US" dirty="0" smtClean="0"/>
              <a:t>CFD shows flow separation further outboard than the PIV data</a:t>
            </a:r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3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CFD images were created using </a:t>
            </a:r>
            <a:r>
              <a:rPr lang="en-US" dirty="0" err="1"/>
              <a:t>FieldView</a:t>
            </a:r>
            <a:r>
              <a:rPr lang="en-US" dirty="0"/>
              <a:t> as provided by Intelligent Light through its University Partners Program </a:t>
            </a:r>
            <a:br>
              <a:rPr lang="en-US" dirty="0"/>
            </a:br>
            <a:endParaRPr lang="en-US" dirty="0"/>
          </a:p>
          <a:p>
            <a:r>
              <a:rPr lang="en-US" dirty="0"/>
              <a:t>Simulations were performed by Dr. Earl P.N. Duque, Manager of Applied Research, Intelligent Light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r>
              <a:rPr lang="en-US" dirty="0" smtClean="0"/>
              <a:t>Dr. Shigeo </a:t>
            </a:r>
            <a:r>
              <a:rPr lang="en-US" dirty="0" err="1" smtClean="0"/>
              <a:t>Hayashibara</a:t>
            </a:r>
            <a:r>
              <a:rPr lang="en-US" dirty="0" smtClean="0"/>
              <a:t>, ERAU CFD Research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8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04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non-</a:t>
                </a:r>
                <a:r>
                  <a:rPr lang="en-US" dirty="0" err="1"/>
                  <a:t>dimensionalize</a:t>
                </a:r>
                <a:r>
                  <a:rPr lang="en-US" dirty="0"/>
                  <a:t> the experimental data, the velocity was divided by the speed of sound</a:t>
                </a:r>
              </a:p>
              <a:p>
                <a:r>
                  <a:rPr lang="en-US" dirty="0"/>
                  <a:t>The speed of sound for this experiment:</a:t>
                </a:r>
              </a:p>
              <a:p>
                <a:endParaRPr lang="en-US" dirty="0"/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60 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/</m:t>
                        </m:r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.175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=342.857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 r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Model: Dimensions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2165079"/>
                  </p:ext>
                </p:extLst>
              </p:nvPr>
            </p:nvGraphicFramePr>
            <p:xfrm>
              <a:off x="533400" y="1600200"/>
              <a:ext cx="5791200" cy="407924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895600"/>
                    <a:gridCol w="28956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Half-Aircraft</a:t>
                          </a:r>
                          <a:r>
                            <a:rPr lang="en-US" b="0" baseline="0" dirty="0" smtClean="0"/>
                            <a:t> </a:t>
                          </a:r>
                          <a:r>
                            <a:rPr lang="en-US" b="0" dirty="0" smtClean="0"/>
                            <a:t>Dimensions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half span,</a:t>
                          </a:r>
                          <a:r>
                            <a:rPr lang="en-US" b="0" baseline="0" dirty="0" smtClean="0"/>
                            <a:t> s                           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1.4 m</a:t>
                          </a:r>
                          <a:endParaRPr lang="en-US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wing reference area, A/2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0.41913 m²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reference chord,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ref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         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0.34709 m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aspect</a:t>
                          </a:r>
                          <a:r>
                            <a:rPr lang="en-US" baseline="0" dirty="0" smtClean="0"/>
                            <a:t> ratio, </a:t>
                          </a:r>
                          <a:r>
                            <a:rPr lang="el-GR" baseline="0" dirty="0" smtClean="0"/>
                            <a:t>Λ</a:t>
                          </a:r>
                          <a:r>
                            <a:rPr lang="en-US" baseline="0" dirty="0" smtClean="0"/>
                            <a:t>                     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9.353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taper</a:t>
                          </a:r>
                          <a:r>
                            <a:rPr lang="en-US" baseline="0" dirty="0" smtClean="0"/>
                            <a:t> ratio,  </a:t>
                          </a:r>
                          <a:r>
                            <a:rPr lang="el-GR" baseline="0" dirty="0" smtClean="0"/>
                            <a:t>λ</a:t>
                          </a:r>
                          <a:r>
                            <a:rPr lang="en-US" baseline="0" dirty="0" smtClean="0"/>
                            <a:t>                       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¼ chord sweep,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baseline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0" baseline="0" smtClean="0"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b="0" i="0" baseline="0" smtClean="0">
                                      <a:latin typeface="Cambria Math"/>
                                    </a:rPr>
                                    <m:t>25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            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30°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fuselage length,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baseline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baseline="0" smtClean="0">
                                      <a:latin typeface="Cambria Math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baseline="0" smtClean="0">
                                      <a:latin typeface="Cambria Math"/>
                                    </a:rPr>
                                    <m:t>Fu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             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3.077 m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High Lift System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Slat</a:t>
                          </a:r>
                          <a:r>
                            <a:rPr lang="en-US" baseline="0" dirty="0" smtClean="0"/>
                            <a:t> Deflection (Full Span) 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26.5°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aseline="0" dirty="0" smtClean="0"/>
                            <a:t>Flap Deflection (Full Span) 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32.0°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2165079"/>
                  </p:ext>
                </p:extLst>
              </p:nvPr>
            </p:nvGraphicFramePr>
            <p:xfrm>
              <a:off x="533400" y="1600200"/>
              <a:ext cx="5791200" cy="407924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895600"/>
                    <a:gridCol w="28956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Half-Aircraft</a:t>
                          </a:r>
                          <a:r>
                            <a:rPr lang="en-US" b="0" baseline="0" dirty="0" smtClean="0"/>
                            <a:t> </a:t>
                          </a:r>
                          <a:r>
                            <a:rPr lang="en-US" b="0" dirty="0" smtClean="0"/>
                            <a:t>Dimensions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half span,</a:t>
                          </a:r>
                          <a:r>
                            <a:rPr lang="en-US" b="0" baseline="0" dirty="0" smtClean="0"/>
                            <a:t> s                           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1.4 m</a:t>
                          </a:r>
                          <a:endParaRPr lang="en-US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wing reference area, A/2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0.41913 m²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1" t="-306557" r="-100000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0.34709 m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aspect</a:t>
                          </a:r>
                          <a:r>
                            <a:rPr lang="en-US" baseline="0" dirty="0" smtClean="0"/>
                            <a:t> ratio, </a:t>
                          </a:r>
                          <a:r>
                            <a:rPr lang="el-GR" baseline="0" dirty="0" smtClean="0"/>
                            <a:t>Λ</a:t>
                          </a:r>
                          <a:r>
                            <a:rPr lang="en-US" baseline="0" dirty="0" smtClean="0"/>
                            <a:t>                     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9.353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taper</a:t>
                          </a:r>
                          <a:r>
                            <a:rPr lang="en-US" baseline="0" dirty="0" smtClean="0"/>
                            <a:t> ratio,  </a:t>
                          </a:r>
                          <a:r>
                            <a:rPr lang="el-GR" baseline="0" dirty="0" smtClean="0"/>
                            <a:t>λ</a:t>
                          </a:r>
                          <a:r>
                            <a:rPr lang="en-US" baseline="0" dirty="0" smtClean="0"/>
                            <a:t>                       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1" t="-606557" r="-10000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30°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1" t="-706557" r="-100000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3.077 m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High Lift System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Slat</a:t>
                          </a:r>
                          <a:r>
                            <a:rPr lang="en-US" baseline="0" dirty="0" smtClean="0"/>
                            <a:t> Deflection (Full Span) 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26.5°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aseline="0" dirty="0" smtClean="0"/>
                            <a:t>Flap Deflection (Full Span) 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32.0°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9200"/>
            <a:ext cx="175316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KH3Y geometry, DLR-F11 model</a:t>
            </a:r>
            <a:endParaRPr lang="en-US" dirty="0"/>
          </a:p>
          <a:p>
            <a:pPr lvl="1"/>
            <a:r>
              <a:rPr lang="en-US" dirty="0" smtClean="0"/>
              <a:t>Designed to represent wide-body commercial aircraft landing</a:t>
            </a:r>
          </a:p>
          <a:p>
            <a:pPr lvl="1"/>
            <a:r>
              <a:rPr lang="en-US" dirty="0" smtClean="0"/>
              <a:t>Designed for the European High Lift Project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3" y="2971800"/>
            <a:ext cx="5531071" cy="361803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3984736" y="3689866"/>
            <a:ext cx="358664" cy="5773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64068" y="3320534"/>
            <a:ext cx="52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Slat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249136" y="3978533"/>
            <a:ext cx="703864" cy="13232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50017" y="3609201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Wing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562600" y="5486400"/>
            <a:ext cx="100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Fuselage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998100" y="4411485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Flap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5" idx="3"/>
          </p:cNvCxnSpPr>
          <p:nvPr/>
        </p:nvCxnSpPr>
        <p:spPr>
          <a:xfrm flipV="1">
            <a:off x="2573899" y="4191001"/>
            <a:ext cx="626501" cy="4051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729914" y="5855732"/>
            <a:ext cx="179332" cy="5773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03" y="2987159"/>
            <a:ext cx="5535641" cy="3621024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 flipH="1">
            <a:off x="3927586" y="3657600"/>
            <a:ext cx="358664" cy="5773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106918" y="3288268"/>
            <a:ext cx="52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Slat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4164068" y="3946267"/>
            <a:ext cx="731782" cy="10067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692867" y="3576935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Wing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505450" y="5454134"/>
            <a:ext cx="100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Fuselage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940950" y="4379219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Flap</a:t>
            </a:r>
            <a:endParaRPr lang="en-US" dirty="0"/>
          </a:p>
        </p:txBody>
      </p:sp>
      <p:cxnSp>
        <p:nvCxnSpPr>
          <p:cNvPr id="56" name="Straight Arrow Connector 55"/>
          <p:cNvCxnSpPr>
            <a:stCxn id="55" idx="3"/>
          </p:cNvCxnSpPr>
          <p:nvPr/>
        </p:nvCxnSpPr>
        <p:spPr>
          <a:xfrm flipV="1">
            <a:off x="2516749" y="4158735"/>
            <a:ext cx="626501" cy="4051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672764" y="5823466"/>
            <a:ext cx="179332" cy="5773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4529959" y="4563885"/>
            <a:ext cx="499699" cy="7378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2285999" y="4563885"/>
            <a:ext cx="1066801" cy="7378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636197" y="5269468"/>
            <a:ext cx="120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Flap Tracks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4788822" y="4218704"/>
            <a:ext cx="115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Slat Tracks</a:t>
            </a:r>
            <a:endParaRPr lang="en-US" dirty="0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78" y="2987159"/>
            <a:ext cx="5535641" cy="3621024"/>
          </a:xfrm>
          <a:prstGeom prst="rect">
            <a:avLst/>
          </a:prstGeom>
        </p:spPr>
      </p:pic>
      <p:cxnSp>
        <p:nvCxnSpPr>
          <p:cNvPr id="105" name="Straight Arrow Connector 104"/>
          <p:cNvCxnSpPr/>
          <p:nvPr/>
        </p:nvCxnSpPr>
        <p:spPr>
          <a:xfrm flipH="1">
            <a:off x="3927586" y="3657600"/>
            <a:ext cx="358664" cy="5773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4106918" y="3288268"/>
            <a:ext cx="52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Slat</a:t>
            </a:r>
            <a:endParaRPr lang="en-US" dirty="0"/>
          </a:p>
        </p:txBody>
      </p:sp>
      <p:cxnSp>
        <p:nvCxnSpPr>
          <p:cNvPr id="107" name="Straight Arrow Connector 106"/>
          <p:cNvCxnSpPr/>
          <p:nvPr/>
        </p:nvCxnSpPr>
        <p:spPr>
          <a:xfrm flipH="1">
            <a:off x="4164068" y="3946267"/>
            <a:ext cx="731782" cy="10067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4692867" y="3576935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Wing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505450" y="5454134"/>
            <a:ext cx="100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Fuselage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1940950" y="4379219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Flap</a:t>
            </a:r>
            <a:endParaRPr lang="en-US" dirty="0"/>
          </a:p>
        </p:txBody>
      </p:sp>
      <p:cxnSp>
        <p:nvCxnSpPr>
          <p:cNvPr id="111" name="Straight Arrow Connector 110"/>
          <p:cNvCxnSpPr>
            <a:stCxn id="110" idx="3"/>
          </p:cNvCxnSpPr>
          <p:nvPr/>
        </p:nvCxnSpPr>
        <p:spPr>
          <a:xfrm flipV="1">
            <a:off x="2516749" y="4158735"/>
            <a:ext cx="626501" cy="4051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5672764" y="5823466"/>
            <a:ext cx="179332" cy="5773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4529959" y="4563885"/>
            <a:ext cx="499699" cy="7378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V="1">
            <a:off x="2285999" y="4563885"/>
            <a:ext cx="1066801" cy="7378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1636197" y="5269468"/>
            <a:ext cx="120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Flap Tracks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4788822" y="4218704"/>
            <a:ext cx="115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Slat Tracks</a:t>
            </a:r>
            <a:endParaRPr lang="en-US" dirty="0"/>
          </a:p>
        </p:txBody>
      </p:sp>
      <p:cxnSp>
        <p:nvCxnSpPr>
          <p:cNvPr id="118" name="Straight Arrow Connector 117"/>
          <p:cNvCxnSpPr/>
          <p:nvPr/>
        </p:nvCxnSpPr>
        <p:spPr>
          <a:xfrm flipH="1">
            <a:off x="4529960" y="4963425"/>
            <a:ext cx="578265" cy="3383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074327" y="4768334"/>
            <a:ext cx="230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Pressure Tube Bundles</a:t>
            </a:r>
            <a:endParaRPr lang="en-US" dirty="0"/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37" y="2968810"/>
            <a:ext cx="5535641" cy="3621024"/>
          </a:xfrm>
          <a:prstGeom prst="rect">
            <a:avLst/>
          </a:prstGeom>
        </p:spPr>
      </p:pic>
      <p:cxnSp>
        <p:nvCxnSpPr>
          <p:cNvPr id="127" name="Straight Arrow Connector 126"/>
          <p:cNvCxnSpPr/>
          <p:nvPr/>
        </p:nvCxnSpPr>
        <p:spPr>
          <a:xfrm flipH="1">
            <a:off x="6172200" y="3472934"/>
            <a:ext cx="393880" cy="4733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1205103" y="4563885"/>
            <a:ext cx="792997" cy="2930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650638" y="434107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Flap</a:t>
            </a:r>
            <a:endParaRPr lang="en-US" dirty="0"/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78" y="2987159"/>
            <a:ext cx="5535641" cy="3621024"/>
          </a:xfrm>
          <a:prstGeom prst="rect">
            <a:avLst/>
          </a:prstGeom>
        </p:spPr>
      </p:pic>
      <p:cxnSp>
        <p:nvCxnSpPr>
          <p:cNvPr id="135" name="Straight Arrow Connector 134"/>
          <p:cNvCxnSpPr/>
          <p:nvPr/>
        </p:nvCxnSpPr>
        <p:spPr>
          <a:xfrm flipH="1">
            <a:off x="6324600" y="3625334"/>
            <a:ext cx="393880" cy="4733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1357503" y="4716285"/>
            <a:ext cx="792997" cy="2930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803038" y="449347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Flap</a:t>
            </a:r>
            <a:endParaRPr lang="en-US" dirty="0"/>
          </a:p>
        </p:txBody>
      </p:sp>
      <p:cxnSp>
        <p:nvCxnSpPr>
          <p:cNvPr id="139" name="Straight Arrow Connector 138"/>
          <p:cNvCxnSpPr/>
          <p:nvPr/>
        </p:nvCxnSpPr>
        <p:spPr>
          <a:xfrm flipH="1">
            <a:off x="6369140" y="4098667"/>
            <a:ext cx="565060" cy="2424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1601601" y="5301734"/>
            <a:ext cx="1217798" cy="5539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6881224" y="3897868"/>
            <a:ext cx="106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Slat Track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521596" y="5671066"/>
            <a:ext cx="1114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Flap Track</a:t>
            </a:r>
            <a:endParaRPr lang="en-US" dirty="0"/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78" y="2981325"/>
            <a:ext cx="5535641" cy="3621024"/>
          </a:xfrm>
          <a:prstGeom prst="rect">
            <a:avLst/>
          </a:prstGeom>
        </p:spPr>
      </p:pic>
      <p:cxnSp>
        <p:nvCxnSpPr>
          <p:cNvPr id="149" name="Straight Arrow Connector 148"/>
          <p:cNvCxnSpPr/>
          <p:nvPr/>
        </p:nvCxnSpPr>
        <p:spPr>
          <a:xfrm flipH="1">
            <a:off x="5975260" y="3363009"/>
            <a:ext cx="393880" cy="4733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1357503" y="4748551"/>
            <a:ext cx="852997" cy="120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H="1" flipV="1">
            <a:off x="6226400" y="4459971"/>
            <a:ext cx="807224" cy="103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V="1">
            <a:off x="1754001" y="5301734"/>
            <a:ext cx="1217798" cy="7063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6996324" y="4352742"/>
            <a:ext cx="106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Slat Track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673996" y="5823466"/>
            <a:ext cx="1114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Flap Track</a:t>
            </a:r>
            <a:endParaRPr lang="en-US" dirty="0"/>
          </a:p>
        </p:txBody>
      </p:sp>
      <p:sp>
        <p:nvSpPr>
          <p:cNvPr id="132" name="TextBox 131"/>
          <p:cNvSpPr txBox="1"/>
          <p:nvPr/>
        </p:nvSpPr>
        <p:spPr>
          <a:xfrm>
            <a:off x="6405401" y="3103602"/>
            <a:ext cx="52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Slat</a:t>
            </a:r>
            <a:endParaRPr lang="en-US" dirty="0"/>
          </a:p>
        </p:txBody>
      </p:sp>
      <p:cxnSp>
        <p:nvCxnSpPr>
          <p:cNvPr id="160" name="Straight Arrow Connector 159"/>
          <p:cNvCxnSpPr/>
          <p:nvPr/>
        </p:nvCxnSpPr>
        <p:spPr>
          <a:xfrm flipH="1">
            <a:off x="6324600" y="3363009"/>
            <a:ext cx="914400" cy="8279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7162800" y="2826603"/>
            <a:ext cx="10426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Pressure </a:t>
            </a:r>
          </a:p>
          <a:p>
            <a:r>
              <a:rPr lang="en-US" dirty="0" smtClean="0"/>
              <a:t>Tube </a:t>
            </a:r>
          </a:p>
          <a:p>
            <a:r>
              <a:rPr lang="en-US" dirty="0" smtClean="0"/>
              <a:t>Bundle</a:t>
            </a:r>
            <a:endParaRPr lang="en-US" dirty="0"/>
          </a:p>
        </p:txBody>
      </p:sp>
      <p:sp>
        <p:nvSpPr>
          <p:cNvPr id="162" name="TextBox 161"/>
          <p:cNvSpPr txBox="1"/>
          <p:nvPr/>
        </p:nvSpPr>
        <p:spPr>
          <a:xfrm>
            <a:off x="6516143" y="3251060"/>
            <a:ext cx="52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Slat</a:t>
            </a:r>
            <a:endParaRPr lang="en-US" dirty="0"/>
          </a:p>
        </p:txBody>
      </p:sp>
      <p:sp>
        <p:nvSpPr>
          <p:cNvPr id="163" name="TextBox 162"/>
          <p:cNvSpPr txBox="1"/>
          <p:nvPr/>
        </p:nvSpPr>
        <p:spPr>
          <a:xfrm>
            <a:off x="6329201" y="3103602"/>
            <a:ext cx="52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Slat</a:t>
            </a:r>
            <a:endParaRPr lang="en-US" dirty="0"/>
          </a:p>
        </p:txBody>
      </p:sp>
      <p:sp>
        <p:nvSpPr>
          <p:cNvPr id="164" name="TextBox 163"/>
          <p:cNvSpPr txBox="1"/>
          <p:nvPr/>
        </p:nvSpPr>
        <p:spPr>
          <a:xfrm>
            <a:off x="781704" y="4531619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Flap</a:t>
            </a:r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1255164" y="2967262"/>
            <a:ext cx="1823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Configuration 2</a:t>
            </a:r>
            <a:endParaRPr lang="en-US" sz="2000" b="1" dirty="0"/>
          </a:p>
        </p:txBody>
      </p:sp>
      <p:sp>
        <p:nvSpPr>
          <p:cNvPr id="166" name="TextBox 165"/>
          <p:cNvSpPr txBox="1"/>
          <p:nvPr/>
        </p:nvSpPr>
        <p:spPr>
          <a:xfrm>
            <a:off x="1233678" y="2967262"/>
            <a:ext cx="1823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Configuration 2</a:t>
            </a:r>
            <a:endParaRPr lang="en-US" sz="2000" b="1" dirty="0"/>
          </a:p>
        </p:txBody>
      </p:sp>
      <p:sp>
        <p:nvSpPr>
          <p:cNvPr id="167" name="TextBox 166"/>
          <p:cNvSpPr txBox="1"/>
          <p:nvPr/>
        </p:nvSpPr>
        <p:spPr>
          <a:xfrm>
            <a:off x="1226437" y="2971800"/>
            <a:ext cx="1823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Configuration 4</a:t>
            </a:r>
            <a:endParaRPr lang="en-US" sz="2000" b="1" dirty="0"/>
          </a:p>
        </p:txBody>
      </p:sp>
      <p:sp>
        <p:nvSpPr>
          <p:cNvPr id="168" name="TextBox 167"/>
          <p:cNvSpPr txBox="1"/>
          <p:nvPr/>
        </p:nvSpPr>
        <p:spPr>
          <a:xfrm>
            <a:off x="1228723" y="2980551"/>
            <a:ext cx="1823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Configuration 4</a:t>
            </a:r>
            <a:endParaRPr lang="en-US" sz="2000" b="1" dirty="0"/>
          </a:p>
        </p:txBody>
      </p:sp>
      <p:sp>
        <p:nvSpPr>
          <p:cNvPr id="169" name="TextBox 168"/>
          <p:cNvSpPr txBox="1"/>
          <p:nvPr/>
        </p:nvSpPr>
        <p:spPr>
          <a:xfrm>
            <a:off x="1226436" y="2965966"/>
            <a:ext cx="1823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Configuration 5</a:t>
            </a:r>
            <a:endParaRPr lang="en-US" sz="2000" b="1" dirty="0"/>
          </a:p>
        </p:txBody>
      </p:sp>
      <p:sp>
        <p:nvSpPr>
          <p:cNvPr id="170" name="TextBox 169"/>
          <p:cNvSpPr txBox="1"/>
          <p:nvPr/>
        </p:nvSpPr>
        <p:spPr>
          <a:xfrm>
            <a:off x="1233677" y="2980551"/>
            <a:ext cx="1823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Configuration 5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4" y="3034056"/>
            <a:ext cx="7602428" cy="275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" name="TextBox 170"/>
          <p:cNvSpPr txBox="1"/>
          <p:nvPr/>
        </p:nvSpPr>
        <p:spPr>
          <a:xfrm>
            <a:off x="5648114" y="5775067"/>
            <a:ext cx="224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AIAA 2012-2924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1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  <p:bldP spid="51" grpId="0"/>
      <p:bldP spid="53" grpId="0"/>
      <p:bldP spid="54" grpId="0"/>
      <p:bldP spid="55" grpId="0"/>
      <p:bldP spid="77" grpId="0"/>
      <p:bldP spid="78" grpId="0"/>
      <p:bldP spid="106" grpId="0"/>
      <p:bldP spid="108" grpId="0"/>
      <p:bldP spid="109" grpId="0"/>
      <p:bldP spid="110" grpId="0"/>
      <p:bldP spid="115" grpId="0"/>
      <p:bldP spid="116" grpId="0"/>
      <p:bldP spid="124" grpId="0"/>
      <p:bldP spid="133" grpId="0"/>
      <p:bldP spid="137" grpId="0"/>
      <p:bldP spid="145" grpId="0"/>
      <p:bldP spid="146" grpId="0"/>
      <p:bldP spid="153" grpId="0"/>
      <p:bldP spid="154" grpId="0"/>
      <p:bldP spid="132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AOA 7 Data w/ All </a:t>
            </a:r>
            <a:r>
              <a:rPr lang="en-US" dirty="0" err="1" smtClean="0"/>
              <a:t>Configs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AOA 18.5 Data w/ All </a:t>
            </a:r>
            <a:r>
              <a:rPr lang="en-US" dirty="0" err="1" smtClean="0"/>
              <a:t>Configs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AOA 21 Data w/ All </a:t>
            </a:r>
            <a:r>
              <a:rPr lang="en-US" dirty="0" err="1" smtClean="0"/>
              <a:t>Configs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 about Velocity Profiles?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Velocity profiles paint a picture of airflow at different locations on the surface of the wing. They point out flow phenomena such as separation.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249362"/>
          </a:xfrm>
        </p:spPr>
        <p:txBody>
          <a:bodyPr/>
          <a:lstStyle/>
          <a:p>
            <a:r>
              <a:rPr lang="en-US" dirty="0"/>
              <a:t>Why was S-A turbulence model used?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specifically for aerospace applications</a:t>
            </a:r>
          </a:p>
          <a:p>
            <a:r>
              <a:rPr lang="en-US" dirty="0" smtClean="0"/>
              <a:t>Shown to give good results for boundary layers subjected to adverse pressure gradients</a:t>
            </a:r>
          </a:p>
          <a:p>
            <a:r>
              <a:rPr lang="en-US" dirty="0" smtClean="0"/>
              <a:t>Solves a modeled transport equation for kinematic eddy viscosity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6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what AOA does model stall?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70" y="1600200"/>
            <a:ext cx="540666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6339959"/>
            <a:ext cx="230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From: AIAA 2012-2924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572000" cy="4800600"/>
              </a:xfrm>
            </p:spPr>
            <p:txBody>
              <a:bodyPr/>
              <a:lstStyle/>
              <a:p>
                <a:r>
                  <a:rPr lang="en-US" dirty="0" smtClean="0"/>
                  <a:t>Obtained from Low Speed Wind Tunnel in Bremen, Germany</a:t>
                </a:r>
              </a:p>
              <a:p>
                <a:pPr lvl="1"/>
                <a:r>
                  <a:rPr lang="en-US" dirty="0" smtClean="0"/>
                  <a:t>Cross-Section: 2.1m x 2.1m</a:t>
                </a:r>
                <a:endParaRPr lang="en-US" dirty="0"/>
              </a:p>
              <a:p>
                <a:pPr lvl="1"/>
                <a:r>
                  <a:rPr lang="en-US" dirty="0"/>
                  <a:t>Re: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1.35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Particle Image </a:t>
                </a:r>
                <a:r>
                  <a:rPr lang="en-US" dirty="0" err="1" smtClean="0"/>
                  <a:t>Velocimetry</a:t>
                </a:r>
                <a:r>
                  <a:rPr lang="en-US" dirty="0" smtClean="0"/>
                  <a:t> used to extract velocity data on three planes at 7, 18, and 21 degrees AOA</a:t>
                </a:r>
              </a:p>
              <a:p>
                <a:r>
                  <a:rPr lang="en-US" dirty="0" smtClean="0"/>
                  <a:t>Velocity profiles extracted from lines defined by AIAA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572000" cy="4800600"/>
              </a:xfrm>
              <a:blipFill rotWithShape="1">
                <a:blip r:embed="rId2"/>
                <a:stretch>
                  <a:fillRect t="-762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447800"/>
            <a:ext cx="279654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6811" y="4985861"/>
            <a:ext cx="1786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PIV Planes</a:t>
            </a:r>
          </a:p>
          <a:p>
            <a:pPr algn="ctr"/>
            <a:r>
              <a:rPr lang="en-US" sz="1400" dirty="0" smtClean="0"/>
              <a:t>From AIAA 2012-2924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Data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3145"/>
            <a:ext cx="5257800" cy="467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962400" y="2362200"/>
            <a:ext cx="251460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257801" y="3810000"/>
            <a:ext cx="1295399" cy="75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181601" y="4375666"/>
            <a:ext cx="1295399" cy="10345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05575" y="2177534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Plane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62725" y="3625334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Plane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505575" y="4196834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Plane 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67000" y="6400800"/>
            <a:ext cx="1786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AIAA 2012-2924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79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CFD Data: Preprocessor Inputs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Preprocessing performed by Dr. Earl P. N. Duque</a:t>
                </a:r>
              </a:p>
              <a:p>
                <a:r>
                  <a:rPr lang="en-US" dirty="0" err="1" smtClean="0"/>
                  <a:t>Spalart-Allmaras</a:t>
                </a:r>
                <a:r>
                  <a:rPr lang="en-US" dirty="0" smtClean="0"/>
                  <a:t> </a:t>
                </a:r>
                <a:r>
                  <a:rPr lang="en-US" dirty="0"/>
                  <a:t>Turbulence </a:t>
                </a:r>
                <a:r>
                  <a:rPr lang="en-US" dirty="0" smtClean="0"/>
                  <a:t>Model</a:t>
                </a:r>
              </a:p>
              <a:p>
                <a:r>
                  <a:rPr lang="en-US" dirty="0" smtClean="0"/>
                  <a:t>Meshing: Overset Grid</a:t>
                </a:r>
              </a:p>
              <a:p>
                <a:pPr lvl="1"/>
                <a:r>
                  <a:rPr lang="en-US" dirty="0" smtClean="0"/>
                  <a:t>Series </a:t>
                </a:r>
                <a:r>
                  <a:rPr lang="en-US" dirty="0"/>
                  <a:t>of </a:t>
                </a:r>
                <a:r>
                  <a:rPr lang="en-US" dirty="0" err="1"/>
                  <a:t>overlayed</a:t>
                </a:r>
                <a:r>
                  <a:rPr lang="en-US" dirty="0"/>
                  <a:t> structured grids</a:t>
                </a:r>
              </a:p>
              <a:p>
                <a:pPr lvl="1"/>
                <a:r>
                  <a:rPr lang="en-US" dirty="0"/>
                  <a:t>69 million grid </a:t>
                </a:r>
                <a:r>
                  <a:rPr lang="en-US" dirty="0" smtClean="0"/>
                  <a:t>points</a:t>
                </a:r>
              </a:p>
              <a:p>
                <a:r>
                  <a:rPr lang="en-US" dirty="0" smtClean="0"/>
                  <a:t>Solver: Overflow Code</a:t>
                </a:r>
              </a:p>
              <a:p>
                <a:pPr lvl="1"/>
                <a:r>
                  <a:rPr lang="en-US" dirty="0" smtClean="0"/>
                  <a:t>Reynolds-Averaged </a:t>
                </a:r>
                <a:r>
                  <a:rPr lang="en-US" dirty="0" err="1"/>
                  <a:t>Navier</a:t>
                </a:r>
                <a:r>
                  <a:rPr lang="en-US" dirty="0"/>
                  <a:t>-Stokes solver by Pieter </a:t>
                </a:r>
                <a:r>
                  <a:rPr lang="en-US" dirty="0" err="1"/>
                  <a:t>Buning</a:t>
                </a:r>
                <a:r>
                  <a:rPr lang="en-US" dirty="0"/>
                  <a:t>, NASA </a:t>
                </a:r>
                <a:r>
                  <a:rPr lang="en-US" dirty="0" smtClean="0"/>
                  <a:t>Langley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Re</m:t>
                    </m:r>
                    <m:r>
                      <m:rPr>
                        <m:nor/>
                      </m:rPr>
                      <a:rPr lang="en-US" dirty="0"/>
                      <m:t>: </m:t>
                    </m:r>
                    <m:r>
                      <a:rPr lang="en-US" i="1">
                        <a:latin typeface="Cambria Math"/>
                      </a:rPr>
                      <m:t>1.35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r>
                  <a:rPr lang="en-US" dirty="0" smtClean="0"/>
                  <a:t>Simulations </a:t>
                </a:r>
                <a:r>
                  <a:rPr lang="en-US" dirty="0"/>
                  <a:t>performed on Cray XE6 </a:t>
                </a:r>
                <a:r>
                  <a:rPr lang="en-US" dirty="0" smtClean="0"/>
                  <a:t>system</a:t>
                </a:r>
              </a:p>
              <a:p>
                <a:pPr lvl="1"/>
                <a:r>
                  <a:rPr lang="en-US" dirty="0" smtClean="0"/>
                  <a:t>1024 </a:t>
                </a:r>
                <a:r>
                  <a:rPr lang="en-US" dirty="0"/>
                  <a:t>compute </a:t>
                </a:r>
                <a:r>
                  <a:rPr lang="en-US" dirty="0" smtClean="0"/>
                  <a:t>cores</a:t>
                </a:r>
                <a:r>
                  <a:rPr lang="en-US" dirty="0"/>
                  <a:t> 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Each </a:t>
                </a:r>
                <a:r>
                  <a:rPr lang="en-US" dirty="0"/>
                  <a:t>simulation required 24 hours </a:t>
                </a:r>
                <a:r>
                  <a:rPr lang="en-US" dirty="0" smtClean="0"/>
                  <a:t>to converge</a:t>
                </a:r>
              </a:p>
              <a:p>
                <a:pPr lvl="1"/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7696201" cy="446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8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CFD Data: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>
              <a:buClr>
                <a:schemeClr val="accent1"/>
              </a:buClr>
            </a:pPr>
            <a:r>
              <a:rPr lang="en-US" dirty="0" smtClean="0"/>
              <a:t>Extract u-velocity profile from 11 locations on wing at 7</a:t>
            </a:r>
            <a:r>
              <a:rPr lang="en-US" dirty="0"/>
              <a:t>, 18.5, and 21 degrees </a:t>
            </a:r>
            <a:r>
              <a:rPr lang="en-US" dirty="0" smtClean="0"/>
              <a:t>AOA</a:t>
            </a:r>
          </a:p>
          <a:p>
            <a:pPr lvl="1"/>
            <a:r>
              <a:rPr lang="en-US" dirty="0" smtClean="0"/>
              <a:t>CFD: Extraction lines at same locations as experimental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3952875" cy="351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6433232"/>
            <a:ext cx="1786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AIAA 2012-2924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54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163760" cy="320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5918716"/>
            <a:ext cx="4236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Non-</a:t>
            </a:r>
            <a:r>
              <a:rPr lang="en-US" dirty="0" err="1" smtClean="0"/>
              <a:t>dimensionalized</a:t>
            </a:r>
            <a:r>
              <a:rPr lang="en-US" dirty="0" smtClean="0"/>
              <a:t> velocity in x-direction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791200"/>
            <a:ext cx="32011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Z: Direction normal to the chord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164137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962400" y="5181600"/>
            <a:ext cx="685800" cy="7371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62000" y="4038600"/>
            <a:ext cx="1066800" cy="1752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1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Velocity Profile Data: AOA 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A86B-CD26-46DA-9EF1-E03326DF1E2C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2447</TotalTime>
  <Words>899</Words>
  <Application>Microsoft Office PowerPoint</Application>
  <PresentationFormat>On-screen Show (4:3)</PresentationFormat>
  <Paragraphs>217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Adjacency</vt:lpstr>
      <vt:lpstr>Analysis of CFD Methods in High Lift Configurations  </vt:lpstr>
      <vt:lpstr>Introduction and Overview</vt:lpstr>
      <vt:lpstr>The Model</vt:lpstr>
      <vt:lpstr>Experimental Data</vt:lpstr>
      <vt:lpstr>Experimental Data</vt:lpstr>
      <vt:lpstr>CFD Data: Preprocessor Inputs</vt:lpstr>
      <vt:lpstr>CFD Data: Testing</vt:lpstr>
      <vt:lpstr>The Data</vt:lpstr>
      <vt:lpstr>Velocity Profile Data: AOA 7</vt:lpstr>
      <vt:lpstr>Velocity Profile Data: AOA 18.5</vt:lpstr>
      <vt:lpstr>Velocity Profile Data: AOA 21</vt:lpstr>
      <vt:lpstr>Points of Interest</vt:lpstr>
      <vt:lpstr>Experimental Data Divots</vt:lpstr>
      <vt:lpstr>Increasing AOA, Decreasing Correlation</vt:lpstr>
      <vt:lpstr>AOA 21 Plane 1 Window B</vt:lpstr>
      <vt:lpstr>AOA 21 Plane 2 Window B</vt:lpstr>
      <vt:lpstr>Reverse Flow: Plane 2 Window D </vt:lpstr>
      <vt:lpstr>Plane 2 (y = 979.596 mm)</vt:lpstr>
      <vt:lpstr>Plane 2 (y = 979.596 mm)</vt:lpstr>
      <vt:lpstr>Plane y = 1090 (mm)</vt:lpstr>
      <vt:lpstr>Plane y = 1090 (mm)</vt:lpstr>
      <vt:lpstr>Plane y = 1090 (mm)</vt:lpstr>
      <vt:lpstr>Reverse Flow Shift Outboard</vt:lpstr>
      <vt:lpstr>Summary</vt:lpstr>
      <vt:lpstr>Acknowledgements</vt:lpstr>
      <vt:lpstr>PowerPoint Presentation</vt:lpstr>
      <vt:lpstr>Questions?</vt:lpstr>
      <vt:lpstr>Appendix</vt:lpstr>
      <vt:lpstr>The Model: Dimensions</vt:lpstr>
      <vt:lpstr>AOA 7 Data w/ All Configs</vt:lpstr>
      <vt:lpstr>AOA 18.5 Data w/ All Configs</vt:lpstr>
      <vt:lpstr>AOA 21 Data w/ All Configs</vt:lpstr>
      <vt:lpstr>Why do we care about Velocity Profiles?</vt:lpstr>
      <vt:lpstr>Why was S-A turbulence model used? </vt:lpstr>
      <vt:lpstr>At what AOA does model stall?</vt:lpstr>
    </vt:vector>
  </TitlesOfParts>
  <Company>ERAU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Pigott, Aaron C</dc:creator>
  <cp:lastModifiedBy>Pigott, Aaron C</cp:lastModifiedBy>
  <cp:revision>120</cp:revision>
  <cp:lastPrinted>2014-04-01T23:23:33Z</cp:lastPrinted>
  <dcterms:created xsi:type="dcterms:W3CDTF">2014-02-10T23:33:46Z</dcterms:created>
  <dcterms:modified xsi:type="dcterms:W3CDTF">2014-04-03T06:33:00Z</dcterms:modified>
</cp:coreProperties>
</file>